
<file path=[Content_Types].xml><?xml version="1.0" encoding="utf-8"?>
<Types xmlns="http://schemas.openxmlformats.org/package/2006/content-types">
  <Default Extension="xml" ContentType="application/xml"/>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18"/>
  </p:notesMasterIdLst>
  <p:sldIdLst>
    <p:sldId id="258" r:id="rId3"/>
    <p:sldId id="294" r:id="rId4"/>
    <p:sldId id="287" r:id="rId5"/>
    <p:sldId id="288" r:id="rId6"/>
    <p:sldId id="295" r:id="rId7"/>
    <p:sldId id="277" r:id="rId8"/>
    <p:sldId id="282" r:id="rId9"/>
    <p:sldId id="289" r:id="rId10"/>
    <p:sldId id="285" r:id="rId11"/>
    <p:sldId id="296" r:id="rId12"/>
    <p:sldId id="286" r:id="rId13"/>
    <p:sldId id="291" r:id="rId14"/>
    <p:sldId id="292" r:id="rId15"/>
    <p:sldId id="293"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A5B5CF"/>
    <a:srgbClr val="CAC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snapToObjects="1">
      <p:cViewPr varScale="1">
        <p:scale>
          <a:sx n="113" d="100"/>
          <a:sy n="113" d="100"/>
        </p:scale>
        <p:origin x="-123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1" d="100"/>
          <a:sy n="91" d="100"/>
        </p:scale>
        <p:origin x="-284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CD33F-5E61-B143-A2CB-104A42EBF92B}" type="datetimeFigureOut">
              <a:rPr lang="en-US"/>
              <a:pPr/>
              <a:t>3/9/16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33486-38EB-C04C-8765-23FDCDBE40C3}" type="slidenum">
              <a:rPr/>
              <a:pPr/>
              <a:t>‹#›</a:t>
            </a:fld>
            <a:endParaRPr lang="en-US"/>
          </a:p>
        </p:txBody>
      </p:sp>
    </p:spTree>
    <p:extLst>
      <p:ext uri="{BB962C8B-B14F-4D97-AF65-F5344CB8AC3E}">
        <p14:creationId xmlns:p14="http://schemas.microsoft.com/office/powerpoint/2010/main" val="2916584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133486-38EB-C04C-8765-23FDCDBE40C3}" type="slidenum">
              <a:rPr lang="en-US" smtClean="0"/>
              <a:pPr/>
              <a:t>1</a:t>
            </a:fld>
            <a:endParaRPr lang="en-US"/>
          </a:p>
        </p:txBody>
      </p:sp>
    </p:spTree>
    <p:extLst>
      <p:ext uri="{BB962C8B-B14F-4D97-AF65-F5344CB8AC3E}">
        <p14:creationId xmlns:p14="http://schemas.microsoft.com/office/powerpoint/2010/main" val="75988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http://journalofdigitalhumanities.org/1-1/all-the-digital-humanists-are-white-all-the-nerds-are-men-but-some-of-us-are-brave-by-moya-z-bailey/</a:t>
            </a:r>
          </a:p>
        </p:txBody>
      </p:sp>
      <p:sp>
        <p:nvSpPr>
          <p:cNvPr id="4" name="Slide Number Placeholder 3"/>
          <p:cNvSpPr>
            <a:spLocks noGrp="1"/>
          </p:cNvSpPr>
          <p:nvPr>
            <p:ph type="sldNum" sz="quarter" idx="10"/>
          </p:nvPr>
        </p:nvSpPr>
        <p:spPr/>
        <p:txBody>
          <a:bodyPr/>
          <a:lstStyle/>
          <a:p>
            <a:fld id="{F7133486-38EB-C04C-8765-23FDCDBE40C3}" type="slidenum">
              <a:rPr lang="uk-UA"/>
              <a:pPr/>
              <a:t>5</a:t>
            </a:fld>
            <a:endParaRPr lang="uk-UA"/>
          </a:p>
        </p:txBody>
      </p:sp>
    </p:spTree>
    <p:extLst>
      <p:ext uri="{BB962C8B-B14F-4D97-AF65-F5344CB8AC3E}">
        <p14:creationId xmlns:p14="http://schemas.microsoft.com/office/powerpoint/2010/main" val="1203243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http://scholarworks.uvm.edu/libfacpub/19/</a:t>
            </a:r>
          </a:p>
        </p:txBody>
      </p:sp>
      <p:sp>
        <p:nvSpPr>
          <p:cNvPr id="4" name="Slide Number Placeholder 3"/>
          <p:cNvSpPr>
            <a:spLocks noGrp="1"/>
          </p:cNvSpPr>
          <p:nvPr>
            <p:ph type="sldNum" sz="quarter" idx="10"/>
          </p:nvPr>
        </p:nvSpPr>
        <p:spPr/>
        <p:txBody>
          <a:bodyPr/>
          <a:lstStyle/>
          <a:p>
            <a:fld id="{F7133486-38EB-C04C-8765-23FDCDBE40C3}" type="slidenum">
              <a:rPr lang="uk-UA"/>
              <a:pPr/>
              <a:t>10</a:t>
            </a:fld>
            <a:endParaRPr lang="uk-UA"/>
          </a:p>
        </p:txBody>
      </p:sp>
    </p:spTree>
    <p:extLst>
      <p:ext uri="{BB962C8B-B14F-4D97-AF65-F5344CB8AC3E}">
        <p14:creationId xmlns:p14="http://schemas.microsoft.com/office/powerpoint/2010/main" val="691479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4953000" y="6248400"/>
            <a:ext cx="3505200" cy="457200"/>
          </a:xfrm>
        </p:spPr>
        <p:txBody>
          <a:bodyPr/>
          <a:lstStyle>
            <a:lvl1pPr>
              <a:defRPr smtClean="0"/>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D7B9F2-2F72-9647-9946-ABA81679C385}"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3543630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7B9F2-2F72-9647-9946-ABA81679C385}"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2549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D7B9F2-2F72-9647-9946-ABA81679C385}"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3119115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D7B9F2-2F72-9647-9946-ABA81679C385}" type="datetimeFigureOut">
              <a:rPr lang="en-US" smtClean="0"/>
              <a:pPr/>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1615138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D7B9F2-2F72-9647-9946-ABA81679C385}" type="datetimeFigureOut">
              <a:rPr lang="en-US" smtClean="0"/>
              <a:pPr/>
              <a:t>3/9/16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17075511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D7B9F2-2F72-9647-9946-ABA81679C385}" type="datetimeFigureOut">
              <a:rPr lang="en-US" smtClean="0"/>
              <a:pPr/>
              <a:t>3/9/16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2826251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D7B9F2-2F72-9647-9946-ABA81679C385}" type="datetimeFigureOut">
              <a:rPr lang="en-US" smtClean="0"/>
              <a:pPr/>
              <a:t>3/9/16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82474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7B9F2-2F72-9647-9946-ABA81679C385}" type="datetimeFigureOut">
              <a:rPr lang="en-US" smtClean="0"/>
              <a:pPr/>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3585408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D7B9F2-2F72-9647-9946-ABA81679C385}" type="datetimeFigureOut">
              <a:rPr lang="en-US" smtClean="0"/>
              <a:pPr/>
              <a:t>3/9/16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3511405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7B9F2-2F72-9647-9946-ABA81679C385}"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810280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D7B9F2-2F72-9647-9946-ABA81679C385}" type="datetimeFigureOut">
              <a:rPr lang="en-US" smtClean="0"/>
              <a:pPr/>
              <a:t>3/9/16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DF0DA-6B80-E945-9C66-5B7E7EE842D9}" type="slidenum">
              <a:rPr lang="en-US" smtClean="0"/>
              <a:pPr/>
              <a:t>‹#›</a:t>
            </a:fld>
            <a:endParaRPr lang="en-US"/>
          </a:p>
        </p:txBody>
      </p:sp>
    </p:spTree>
    <p:extLst>
      <p:ext uri="{BB962C8B-B14F-4D97-AF65-F5344CB8AC3E}">
        <p14:creationId xmlns:p14="http://schemas.microsoft.com/office/powerpoint/2010/main" val="148922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CFE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9" name="Rectangle 5"/>
          <p:cNvSpPr>
            <a:spLocks noGrp="1" noChangeArrowheads="1"/>
          </p:cNvSpPr>
          <p:nvPr>
            <p:ph type="ftr" sz="quarter" idx="3"/>
          </p:nvPr>
        </p:nvSpPr>
        <p:spPr bwMode="auto">
          <a:xfrm>
            <a:off x="685800" y="5943600"/>
            <a:ext cx="77724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pic>
        <p:nvPicPr>
          <p:cNvPr id="2" name="Picture 1"/>
          <p:cNvPicPr>
            <a:picLocks noChangeAspect="1"/>
          </p:cNvPicPr>
          <p:nvPr userDrawn="1"/>
        </p:nvPicPr>
        <p:blipFill>
          <a:blip r:embed="rId14"/>
          <a:stretch>
            <a:fillRect/>
          </a:stretch>
        </p:blipFill>
        <p:spPr>
          <a:xfrm>
            <a:off x="685800" y="6070600"/>
            <a:ext cx="3733800" cy="57729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2pPr>
      <a:lvl3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3pPr>
      <a:lvl4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4pPr>
      <a:lvl5pPr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ヒラギノ角ゴ Pro W3" pitchFamily="-65" charset="-128"/>
          <a:cs typeface="ヒラギノ角ゴ Pro W3"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7B9F2-2F72-9647-9946-ABA81679C385}" type="datetimeFigureOut">
              <a:rPr lang="en-US" smtClean="0"/>
              <a:pPr/>
              <a:t>3/9/16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DF0DA-6B80-E945-9C66-5B7E7EE842D9}" type="slidenum">
              <a:rPr lang="en-US" smtClean="0"/>
              <a:pPr/>
              <a:t>‹#›</a:t>
            </a:fld>
            <a:endParaRPr lang="en-US"/>
          </a:p>
        </p:txBody>
      </p:sp>
    </p:spTree>
    <p:extLst>
      <p:ext uri="{BB962C8B-B14F-4D97-AF65-F5344CB8AC3E}">
        <p14:creationId xmlns:p14="http://schemas.microsoft.com/office/powerpoint/2010/main" val="158722518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flanders@ne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gif"/><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066800"/>
            <a:ext cx="7772400" cy="1470025"/>
          </a:xfrm>
        </p:spPr>
        <p:txBody>
          <a:bodyPr/>
          <a:lstStyle/>
          <a:p>
            <a:r>
              <a:rPr lang="en-US"/>
              <a:t>Building otherwise: </a:t>
            </a:r>
            <a:br>
              <a:rPr lang="en-US"/>
            </a:br>
            <a:r>
              <a:rPr lang="en-US"/>
              <a:t>Gender, race, and difference in the digital humanities</a:t>
            </a:r>
            <a:endParaRPr lang="en-US" dirty="0"/>
          </a:p>
        </p:txBody>
      </p:sp>
      <p:sp>
        <p:nvSpPr>
          <p:cNvPr id="5" name="Subtitle 4"/>
          <p:cNvSpPr>
            <a:spLocks noGrp="1"/>
          </p:cNvSpPr>
          <p:nvPr>
            <p:ph type="subTitle" idx="1"/>
          </p:nvPr>
        </p:nvSpPr>
        <p:spPr>
          <a:xfrm>
            <a:off x="1359765" y="3505200"/>
            <a:ext cx="6400800" cy="1905000"/>
          </a:xfrm>
        </p:spPr>
        <p:txBody>
          <a:bodyPr/>
          <a:lstStyle/>
          <a:p>
            <a:r>
              <a:rPr lang="en-US" sz="2000" dirty="0" smtClean="0"/>
              <a:t>Julia Flanders</a:t>
            </a:r>
          </a:p>
          <a:p>
            <a:r>
              <a:rPr lang="en-US" sz="2000" dirty="0" smtClean="0"/>
              <a:t>Digital Scholarship Group</a:t>
            </a:r>
          </a:p>
          <a:p>
            <a:r>
              <a:rPr lang="en-US" sz="2000" dirty="0" err="1" smtClean="0"/>
              <a:t>NULab</a:t>
            </a:r>
            <a:r>
              <a:rPr lang="en-US" sz="2000" dirty="0" smtClean="0"/>
              <a:t> for Texts, Maps, and Networks</a:t>
            </a:r>
          </a:p>
          <a:p>
            <a:r>
              <a:rPr lang="en-US" sz="2000" dirty="0" smtClean="0"/>
              <a:t>Northeastern University</a:t>
            </a:r>
            <a:endParaRPr lang="en-US" sz="2000" dirty="0"/>
          </a:p>
        </p:txBody>
      </p:sp>
    </p:spTree>
    <p:extLst>
      <p:ext uri="{BB962C8B-B14F-4D97-AF65-F5344CB8AC3E}">
        <p14:creationId xmlns:p14="http://schemas.microsoft.com/office/powerpoint/2010/main" val="3862903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81000"/>
            <a:ext cx="7162800" cy="4801315"/>
          </a:xfrm>
          <a:prstGeom prst="rect">
            <a:avLst/>
          </a:prstGeom>
        </p:spPr>
        <p:txBody>
          <a:bodyPr wrap="square">
            <a:spAutoFit/>
          </a:bodyPr>
          <a:lstStyle/>
          <a:p>
            <a:r>
              <a:rPr lang="en-US"/>
              <a:t>RDA rule 9.7 poses problems on two grounds. First, the rule directs the cataloger to describe the gender of the author as part of the project of constructing access points and relationships between bibliographic entities. In this sense, the gender marker is like format or the number of pages: an objective description of reality. </a:t>
            </a:r>
            <a:r>
              <a:rPr lang="en-US" b="1"/>
              <a:t>The author really has a single gender that could really be captured by the cataloger. Queer theory, as well as the lived experience of authors of non-normative genders, tells us this is not so</a:t>
            </a:r>
            <a:r>
              <a:rPr lang="is-IS"/>
              <a:t>….</a:t>
            </a:r>
            <a:r>
              <a:rPr lang="en-US"/>
              <a:t> The second problem concerns retrieval. By marking the gender of the author using a fixed category, the LC interpretation of RDA reifies contemporary understandings of gender as a binary system with only two acceptable gender markers (male or female). </a:t>
            </a:r>
            <a:r>
              <a:rPr lang="en-US" b="1"/>
              <a:t>Even if catalogers indicate gender using alternate labels,</a:t>
            </a:r>
            <a:r>
              <a:rPr lang="en-US"/>
              <a:t> </a:t>
            </a:r>
            <a:r>
              <a:rPr lang="en-US" b="1"/>
              <a:t>RDA‟s insistence on the relevance of gender as a descriptive attribute reifies regressive social binaries and is passively hostile to transgender individuals</a:t>
            </a:r>
            <a:r>
              <a:rPr lang="en-US"/>
              <a:t>. </a:t>
            </a:r>
            <a:endParaRPr lang="en-US">
              <a:effectLst/>
            </a:endParaRPr>
          </a:p>
          <a:p>
            <a:endParaRPr lang="en-US"/>
          </a:p>
        </p:txBody>
      </p:sp>
      <p:sp>
        <p:nvSpPr>
          <p:cNvPr id="5" name="TextBox 4"/>
          <p:cNvSpPr txBox="1"/>
          <p:nvPr/>
        </p:nvSpPr>
        <p:spPr>
          <a:xfrm>
            <a:off x="2971800" y="5105400"/>
            <a:ext cx="5943600" cy="830997"/>
          </a:xfrm>
          <a:prstGeom prst="rect">
            <a:avLst/>
          </a:prstGeom>
          <a:noFill/>
        </p:spPr>
        <p:txBody>
          <a:bodyPr wrap="square" rtlCol="0">
            <a:spAutoFit/>
          </a:bodyPr>
          <a:lstStyle/>
          <a:p>
            <a:r>
              <a:rPr lang="en-US" sz="1600"/>
              <a:t>Amber Billey, Emily Drabinsky, and K. R. Roberto, </a:t>
            </a:r>
          </a:p>
          <a:p>
            <a:r>
              <a:rPr lang="en-US" sz="1600"/>
              <a:t>“</a:t>
            </a:r>
            <a:r>
              <a:rPr lang="en-US" sz="1600"/>
              <a:t>What's Gender Got to Do With It? A Critique of RDA Rule 9.7” </a:t>
            </a:r>
            <a:r>
              <a:rPr lang="en-US" sz="1600" i="1"/>
              <a:t>Cataloging and Classification Quarterly,</a:t>
            </a:r>
            <a:r>
              <a:rPr lang="en-US" sz="1600"/>
              <a:t> 2014</a:t>
            </a:r>
            <a:endParaRPr lang="en-US" sz="1600"/>
          </a:p>
        </p:txBody>
      </p:sp>
    </p:spTree>
    <p:extLst>
      <p:ext uri="{BB962C8B-B14F-4D97-AF65-F5344CB8AC3E}">
        <p14:creationId xmlns:p14="http://schemas.microsoft.com/office/powerpoint/2010/main" val="3182741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7772400" cy="4953000"/>
          </a:xfrm>
        </p:spPr>
        <p:txBody>
          <a:bodyPr/>
          <a:lstStyle/>
          <a:p>
            <a:pPr marL="0" indent="0">
              <a:buNone/>
            </a:pPr>
            <a:r>
              <a:rPr lang="en-US" dirty="0" smtClean="0"/>
              <a:t>“those </a:t>
            </a:r>
            <a:r>
              <a:rPr lang="en-US" dirty="0"/>
              <a:t>long traditions of (Western) philosophy that have systematically and repeatedly construed the world hierarchically in terms of masculine universals and feminine </a:t>
            </a:r>
            <a:r>
              <a:rPr lang="en-US" dirty="0" smtClean="0"/>
              <a:t>specificities”</a:t>
            </a:r>
            <a:endParaRPr lang="en-US" dirty="0"/>
          </a:p>
          <a:p>
            <a:pPr marL="0" indent="0">
              <a:buNone/>
            </a:pPr>
            <a:r>
              <a:rPr lang="en-US" dirty="0" smtClean="0"/>
              <a:t>	</a:t>
            </a:r>
            <a:r>
              <a:rPr lang="en-US" sz="2000" dirty="0" smtClean="0"/>
              <a:t>—Joan Wallach Scott, </a:t>
            </a:r>
            <a:r>
              <a:rPr lang="en-US" sz="2000" dirty="0"/>
              <a:t>Deconstructing Equality-versus-difference: or, the uses of </a:t>
            </a:r>
            <a:r>
              <a:rPr lang="en-US" sz="2000" dirty="0" err="1"/>
              <a:t>Postructuralist</a:t>
            </a:r>
            <a:r>
              <a:rPr lang="en-US" sz="2000" dirty="0"/>
              <a:t> Theory for Feminism.” Feminist Studies 14.1 (Spring 1988</a:t>
            </a:r>
            <a:r>
              <a:rPr lang="en-US" sz="2000" dirty="0" smtClean="0"/>
              <a:t>), 33</a:t>
            </a:r>
          </a:p>
          <a:p>
            <a:pPr marL="0" indent="0">
              <a:buNone/>
            </a:pPr>
            <a:endParaRPr lang="en-US" dirty="0"/>
          </a:p>
        </p:txBody>
      </p:sp>
    </p:spTree>
    <p:extLst>
      <p:ext uri="{BB962C8B-B14F-4D97-AF65-F5344CB8AC3E}">
        <p14:creationId xmlns:p14="http://schemas.microsoft.com/office/powerpoint/2010/main" val="33639984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5715000"/>
          </a:xfrm>
        </p:spPr>
        <p:txBody>
          <a:bodyPr/>
          <a:lstStyle/>
          <a:p>
            <a:pPr marL="0" indent="0">
              <a:buNone/>
            </a:pPr>
            <a:r>
              <a:rPr lang="en-US" sz="2400"/>
              <a:t>“How willing are you to get your hands dirty?  Should a scholar be a database designer?”</a:t>
            </a:r>
          </a:p>
          <a:p>
            <a:pPr marL="0" indent="0" algn="r">
              <a:buNone/>
            </a:pPr>
            <a:r>
              <a:rPr lang="en-US" sz="2000"/>
              <a:t>James Coombs, Humanist 1:916 (8 March 1988)</a:t>
            </a:r>
          </a:p>
          <a:p>
            <a:pPr marL="0" indent="0">
              <a:buNone/>
            </a:pPr>
            <a:endParaRPr lang="it-IT" sz="1800"/>
          </a:p>
          <a:p>
            <a:pPr marL="0" indent="0">
              <a:buNone/>
            </a:pPr>
            <a:r>
              <a:rPr lang="en-US" sz="2400"/>
              <a:t>“I still see the computer as a great handmaiden for the humanities.  We just need to understand its limitations and its abilities</a:t>
            </a:r>
            <a:r>
              <a:rPr lang="is-IS" sz="2400"/>
              <a:t>…</a:t>
            </a:r>
            <a:r>
              <a:rPr lang="en-US" sz="2400"/>
              <a:t>”</a:t>
            </a:r>
          </a:p>
          <a:p>
            <a:pPr marL="0" indent="0">
              <a:buNone/>
            </a:pPr>
            <a:endParaRPr lang="en-US" sz="2000"/>
          </a:p>
          <a:p>
            <a:pPr marL="0" indent="0" algn="r">
              <a:buNone/>
            </a:pPr>
            <a:r>
              <a:rPr lang="en-US" sz="1800"/>
              <a:t>Jim Marchand, Humanist </a:t>
            </a:r>
            <a:r>
              <a:rPr lang="pt-BR" sz="1800"/>
              <a:t>9:582 (</a:t>
            </a:r>
            <a:r>
              <a:rPr lang="pl-PL" sz="1800"/>
              <a:t>19 December 1995)</a:t>
            </a:r>
            <a:endParaRPr lang="en-US" sz="1800"/>
          </a:p>
          <a:p>
            <a:pPr marL="0" indent="0" algn="r">
              <a:buNone/>
            </a:pPr>
            <a:endParaRPr lang="en-US" sz="1800"/>
          </a:p>
          <a:p>
            <a:pPr marL="0" indent="0">
              <a:buNone/>
            </a:pPr>
            <a:r>
              <a:rPr lang="en-US" sz="2400"/>
              <a:t>“You should be prepared to get your hands dirty at the keyboard and you should not be afraid of a little technical jargon.”</a:t>
            </a:r>
          </a:p>
          <a:p>
            <a:pPr marL="0" indent="0" algn="r">
              <a:buNone/>
            </a:pPr>
            <a:r>
              <a:rPr lang="en-US" sz="1800"/>
              <a:t>James Cummings, Humanist </a:t>
            </a:r>
            <a:r>
              <a:rPr lang="it-IT" sz="1800"/>
              <a:t> 23:3 (6 May 2009)</a:t>
            </a:r>
            <a:endParaRPr lang="en-US" sz="1800"/>
          </a:p>
        </p:txBody>
      </p:sp>
    </p:spTree>
    <p:extLst>
      <p:ext uri="{BB962C8B-B14F-4D97-AF65-F5344CB8AC3E}">
        <p14:creationId xmlns:p14="http://schemas.microsoft.com/office/powerpoint/2010/main" val="11077810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7772400" cy="6096000"/>
          </a:xfrm>
        </p:spPr>
        <p:txBody>
          <a:bodyPr/>
          <a:lstStyle/>
          <a:p>
            <a:pPr marL="0" indent="0">
              <a:buNone/>
            </a:pPr>
            <a:r>
              <a:rPr lang="en-US" sz="2400" dirty="0"/>
              <a:t>“Here, there, and everywhere, we’re being told: A DHer should code! Don’t know how? Learn! The work that’s getting noticed, one can’t help but see, is code. As digital humanities winds its way into academic departments, it seems reasonable to predict that the work that will get people jobs — the work that marks a real digital humanist — will be work that shows that you can code.”</a:t>
            </a:r>
          </a:p>
          <a:p>
            <a:pPr marL="0" indent="0" algn="r">
              <a:buNone/>
            </a:pPr>
            <a:r>
              <a:rPr lang="en-US" sz="2000" dirty="0"/>
              <a:t>Miriam Posner, “</a:t>
            </a:r>
            <a:r>
              <a:rPr lang="en-US" sz="2000"/>
              <a:t>Some things to think about before you exhort everyone to code”, Miriam Posner’s Blog</a:t>
            </a:r>
            <a:endParaRPr lang="en-US" sz="2000" dirty="0"/>
          </a:p>
          <a:p>
            <a:pPr marL="0" indent="0">
              <a:buNone/>
            </a:pPr>
            <a:endParaRPr lang="en-US" sz="2400" dirty="0"/>
          </a:p>
          <a:p>
            <a:pPr marL="0" indent="0">
              <a:buNone/>
            </a:pPr>
            <a:r>
              <a:rPr lang="en-US" sz="2400" dirty="0"/>
              <a:t>“Personally, I think Digital Humanities is about building things. [. . .] If you are not making anything, you are not…a digital humanist.”</a:t>
            </a:r>
          </a:p>
          <a:p>
            <a:pPr marL="0" indent="0" algn="r">
              <a:buNone/>
            </a:pPr>
            <a:r>
              <a:rPr lang="en-US" dirty="0"/>
              <a:t>	</a:t>
            </a:r>
            <a:r>
              <a:rPr lang="en-US" sz="2000" dirty="0"/>
              <a:t>Stephen Ramsay, “Who’s In and Who’s Out”, MLA 2011</a:t>
            </a:r>
          </a:p>
          <a:p>
            <a:pPr algn="r"/>
            <a:endParaRPr lang="en-US" sz="2000"/>
          </a:p>
        </p:txBody>
      </p:sp>
    </p:spTree>
    <p:extLst>
      <p:ext uri="{BB962C8B-B14F-4D97-AF65-F5344CB8AC3E}">
        <p14:creationId xmlns:p14="http://schemas.microsoft.com/office/powerpoint/2010/main" val="6101928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5px-Grace_Hopp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762000"/>
            <a:ext cx="1952625" cy="2286000"/>
          </a:xfrm>
          <a:prstGeom prst="rect">
            <a:avLst/>
          </a:prstGeom>
        </p:spPr>
      </p:pic>
      <p:pic>
        <p:nvPicPr>
          <p:cNvPr id="5" name="Picture 4" descr="samm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064000"/>
            <a:ext cx="1625600" cy="2032000"/>
          </a:xfrm>
          <a:prstGeom prst="rect">
            <a:avLst/>
          </a:prstGeom>
        </p:spPr>
      </p:pic>
      <p:sp>
        <p:nvSpPr>
          <p:cNvPr id="6" name="TextBox 5"/>
          <p:cNvSpPr txBox="1"/>
          <p:nvPr/>
        </p:nvSpPr>
        <p:spPr>
          <a:xfrm>
            <a:off x="3581400" y="745074"/>
            <a:ext cx="2416798" cy="369332"/>
          </a:xfrm>
          <a:prstGeom prst="rect">
            <a:avLst/>
          </a:prstGeom>
          <a:noFill/>
        </p:spPr>
        <p:txBody>
          <a:bodyPr wrap="none" rtlCol="0">
            <a:spAutoFit/>
          </a:bodyPr>
          <a:lstStyle/>
          <a:p>
            <a:r>
              <a:rPr lang="en-US"/>
              <a:t>Grace Murray Hopper</a:t>
            </a:r>
          </a:p>
        </p:txBody>
      </p:sp>
      <p:sp>
        <p:nvSpPr>
          <p:cNvPr id="7" name="TextBox 6"/>
          <p:cNvSpPr txBox="1"/>
          <p:nvPr/>
        </p:nvSpPr>
        <p:spPr>
          <a:xfrm>
            <a:off x="4267200" y="4038600"/>
            <a:ext cx="1891000" cy="369332"/>
          </a:xfrm>
          <a:prstGeom prst="rect">
            <a:avLst/>
          </a:prstGeom>
          <a:noFill/>
        </p:spPr>
        <p:txBody>
          <a:bodyPr wrap="none" rtlCol="0">
            <a:spAutoFit/>
          </a:bodyPr>
          <a:lstStyle/>
          <a:p>
            <a:r>
              <a:rPr lang="en-US"/>
              <a:t>Jean E. Sammet</a:t>
            </a:r>
          </a:p>
        </p:txBody>
      </p:sp>
    </p:spTree>
    <p:extLst>
      <p:ext uri="{BB962C8B-B14F-4D97-AF65-F5344CB8AC3E}">
        <p14:creationId xmlns:p14="http://schemas.microsoft.com/office/powerpoint/2010/main" val="3867195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Thank you!</a:t>
            </a:r>
          </a:p>
          <a:p>
            <a:pPr marL="0" indent="0" algn="ctr">
              <a:buNone/>
            </a:pPr>
            <a:endParaRPr lang="en-US" dirty="0"/>
          </a:p>
          <a:p>
            <a:pPr marL="0" indent="0" algn="ctr">
              <a:buNone/>
            </a:pPr>
            <a:r>
              <a:rPr lang="en-US" dirty="0" smtClean="0"/>
              <a:t>Julia Flanders</a:t>
            </a:r>
          </a:p>
          <a:p>
            <a:pPr marL="0" indent="0" algn="ctr">
              <a:buNone/>
            </a:pPr>
            <a:r>
              <a:rPr lang="en-US" dirty="0" smtClean="0">
                <a:hlinkClick r:id="rId2"/>
              </a:rPr>
              <a:t>j.flanders@neu.edu</a:t>
            </a:r>
            <a:endParaRPr lang="en-US" dirty="0" smtClean="0"/>
          </a:p>
          <a:p>
            <a:pPr marL="0" indent="0" algn="ctr">
              <a:buNone/>
            </a:pPr>
            <a:r>
              <a:rPr lang="en-US" dirty="0" smtClean="0"/>
              <a:t>@</a:t>
            </a:r>
            <a:r>
              <a:rPr lang="en-US" dirty="0" err="1" smtClean="0"/>
              <a:t>julia_flanders</a:t>
            </a:r>
            <a:endParaRPr lang="en-US" dirty="0"/>
          </a:p>
        </p:txBody>
      </p:sp>
    </p:spTree>
    <p:extLst>
      <p:ext uri="{BB962C8B-B14F-4D97-AF65-F5344CB8AC3E}">
        <p14:creationId xmlns:p14="http://schemas.microsoft.com/office/powerpoint/2010/main" val="178329845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5715000"/>
          </a:xfrm>
        </p:spPr>
        <p:txBody>
          <a:bodyPr/>
          <a:lstStyle/>
          <a:p>
            <a:pPr marL="0" indent="0">
              <a:buNone/>
            </a:pPr>
            <a:r>
              <a:rPr lang="en-US" sz="2800"/>
              <a:t>“the digital humanities actually borrows a lot of its infrastructure, data models, and visual rhetoric from other areas, and particularly from models developed for business applications</a:t>
            </a:r>
            <a:r>
              <a:rPr lang="is-IS" sz="2800"/>
              <a:t>…</a:t>
            </a:r>
            <a:r>
              <a:rPr lang="en-US" sz="2800"/>
              <a:t>”</a:t>
            </a:r>
          </a:p>
          <a:p>
            <a:pPr marL="0" indent="0">
              <a:buNone/>
            </a:pPr>
            <a:endParaRPr lang="en-US" sz="2800"/>
          </a:p>
          <a:p>
            <a:pPr marL="0" indent="0">
              <a:buNone/>
            </a:pPr>
            <a:r>
              <a:rPr lang="en-US" sz="2800"/>
              <a:t>“[Google Maps] enshrines a Cartesian model of space that derives directly from a colonialist project of empire-building</a:t>
            </a:r>
            <a:r>
              <a:rPr lang="is-IS" sz="2800"/>
              <a:t>…</a:t>
            </a:r>
            <a:r>
              <a:rPr lang="en-US" sz="2800"/>
              <a:t>”</a:t>
            </a:r>
          </a:p>
          <a:p>
            <a:pPr marL="0" indent="0" algn="r">
              <a:buNone/>
            </a:pPr>
            <a:endParaRPr lang="en-US" sz="2000"/>
          </a:p>
          <a:p>
            <a:pPr marL="0" indent="0" algn="r">
              <a:buNone/>
            </a:pPr>
            <a:r>
              <a:rPr lang="en-US" sz="2000"/>
              <a:t>Miriam Posner, “What’s Next: The Radical, Unrealized Potential of Digital Humanities,” Miriam Posner’s Blog</a:t>
            </a:r>
          </a:p>
          <a:p>
            <a:pPr marL="0" indent="0">
              <a:buNone/>
            </a:pPr>
            <a:endParaRPr lang="en-US"/>
          </a:p>
        </p:txBody>
      </p:sp>
    </p:spTree>
    <p:extLst>
      <p:ext uri="{BB962C8B-B14F-4D97-AF65-F5344CB8AC3E}">
        <p14:creationId xmlns:p14="http://schemas.microsoft.com/office/powerpoint/2010/main" val="29777256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5715000"/>
          </a:xfrm>
        </p:spPr>
        <p:txBody>
          <a:bodyPr/>
          <a:lstStyle/>
          <a:p>
            <a:pPr marL="0" indent="0">
              <a:buNone/>
            </a:pPr>
            <a:r>
              <a:rPr lang="en-US" sz="1800"/>
              <a:t>Personally, I think Digital Humanities is about building things. I’m willing to entertain highly expansive definitions of what it means to build something. I also think the discipline includes and should include people who theorize about building, people who design so that others might build, and those who supervise building (the coding question is, for me, a canard, insofar as many people build without knowing how to program). I’d even include people who are working to rebuild systems like our present, irretrievably broken system of scholarly publishing. But if you are not making anything, you are not — in my less-than-three-minute opinion — a digital humanist. You might be something else that is good and worthy — maybe you’re a scholar of new media, or maybe a game theorist, or maybe a classicist with a blog (the latter being very good thing indeed) — but if you aren’t building, you are not engaged in the “methodologization” of the humanities, which, to me, is the hallmark of the discipline that was already decades old when I came to it.</a:t>
            </a:r>
          </a:p>
          <a:p>
            <a:pPr marL="0" indent="0" algn="r">
              <a:buNone/>
            </a:pPr>
            <a:r>
              <a:rPr lang="en-US" sz="1600"/>
              <a:t>Steven Ramsay, “Who’s In and Who’s Out”</a:t>
            </a:r>
          </a:p>
          <a:p>
            <a:pPr marL="0" indent="0" algn="r">
              <a:buNone/>
            </a:pPr>
            <a:r>
              <a:rPr lang="en-US" sz="1600"/>
              <a:t>http://stephenramsay.us/text/2011/01/08/whos-in-and-whos-out/</a:t>
            </a:r>
          </a:p>
        </p:txBody>
      </p:sp>
    </p:spTree>
    <p:extLst>
      <p:ext uri="{BB962C8B-B14F-4D97-AF65-F5344CB8AC3E}">
        <p14:creationId xmlns:p14="http://schemas.microsoft.com/office/powerpoint/2010/main" val="38927549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772400" cy="5334000"/>
          </a:xfrm>
        </p:spPr>
        <p:txBody>
          <a:bodyPr/>
          <a:lstStyle/>
          <a:p>
            <a:pPr marL="0" indent="0">
              <a:buNone/>
            </a:pPr>
            <a:r>
              <a:rPr lang="en-US" sz="2800"/>
              <a:t>“computers are coders of culture…If…Unix hardwired an emerging system of covert racism into our mainframes and our minds, then computation responds to culture as much as it controls it. Code and race are deeply intertwined, even as the structures of code labor to disavow these very connections.”</a:t>
            </a:r>
            <a:r>
              <a:rPr lang="en-US" sz="2800">
                <a:effectLst/>
              </a:rPr>
              <a:t> </a:t>
            </a:r>
          </a:p>
          <a:p>
            <a:endParaRPr lang="en-US"/>
          </a:p>
          <a:p>
            <a:pPr marL="0" indent="0" algn="r">
              <a:buNone/>
            </a:pPr>
            <a:r>
              <a:rPr lang="en-US" sz="2000"/>
              <a:t>Tara McPherson, “Why Are the Digital Humanities So White? or Thinking the Histories of Race and Computation,” </a:t>
            </a:r>
            <a:r>
              <a:rPr lang="en-US" sz="2000" i="1"/>
              <a:t>Debates in Digital Humanities</a:t>
            </a:r>
          </a:p>
        </p:txBody>
      </p:sp>
    </p:spTree>
    <p:extLst>
      <p:ext uri="{BB962C8B-B14F-4D97-AF65-F5344CB8AC3E}">
        <p14:creationId xmlns:p14="http://schemas.microsoft.com/office/powerpoint/2010/main" val="28921215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81000"/>
            <a:ext cx="7772400" cy="5715000"/>
          </a:xfrm>
        </p:spPr>
        <p:txBody>
          <a:bodyPr/>
          <a:lstStyle/>
          <a:p>
            <a:pPr marL="0" indent="0">
              <a:buNone/>
            </a:pPr>
            <a:r>
              <a:rPr lang="en-US" sz="2000"/>
              <a:t>“There is still a need to challenge the “add and stir” model of diversity, a practice of sprinkling in more women, people of color, disabled folks and assuming that is enough to change current paradigms. This identity based mixing does little to address the structural parameters that are set up when a homogeneous group has been at the center and don’t automatically engender understanding across forms of difference. It elides the scholarship already in production that may not be readily apparent when looking from a singular perspective. As opposed to meeting people where they are, where people of color, women, people with disabilities are already engaged in digital projects, there’s a making of room at an already established table.”</a:t>
            </a:r>
            <a:endParaRPr lang="en-US" sz="2800"/>
          </a:p>
          <a:p>
            <a:pPr marL="0" indent="0" algn="r">
              <a:buNone/>
            </a:pPr>
            <a:endParaRPr lang="en-US" sz="2000"/>
          </a:p>
          <a:p>
            <a:pPr marL="0" indent="0" algn="r">
              <a:buNone/>
            </a:pPr>
            <a:r>
              <a:rPr lang="en-US" sz="2000"/>
              <a:t>Moya Bailey, “All the Digital Humanists are White, </a:t>
            </a:r>
            <a:br>
              <a:rPr lang="en-US" sz="2000"/>
            </a:br>
            <a:r>
              <a:rPr lang="en-US" sz="2000"/>
              <a:t>All the Nerds are Men, But Some of Us Are Brave”</a:t>
            </a:r>
          </a:p>
          <a:p>
            <a:pPr marL="0" indent="0" algn="r">
              <a:buNone/>
            </a:pPr>
            <a:r>
              <a:rPr lang="en-US" sz="2000"/>
              <a:t>Journal of Digital Humanities 1.1 (Winter 2011)</a:t>
            </a:r>
          </a:p>
          <a:p>
            <a:pPr marL="0" indent="0">
              <a:buNone/>
            </a:pPr>
            <a:endParaRPr lang="en-US"/>
          </a:p>
        </p:txBody>
      </p:sp>
    </p:spTree>
    <p:extLst>
      <p:ext uri="{BB962C8B-B14F-4D97-AF65-F5344CB8AC3E}">
        <p14:creationId xmlns:p14="http://schemas.microsoft.com/office/powerpoint/2010/main" val="39700770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rlando_tree-_blue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2540000" cy="2501900"/>
          </a:xfrm>
          <a:prstGeom prst="rect">
            <a:avLst/>
          </a:prstGeom>
        </p:spPr>
      </p:pic>
      <p:pic>
        <p:nvPicPr>
          <p:cNvPr id="8" name="Picture 7" descr="vwwp_screensho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3305864"/>
            <a:ext cx="6019800" cy="2713936"/>
          </a:xfrm>
          <a:prstGeom prst="rect">
            <a:avLst/>
          </a:prstGeom>
        </p:spPr>
      </p:pic>
      <p:pic>
        <p:nvPicPr>
          <p:cNvPr id="6" name="Picture 5" descr="theorlandoproject.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533400"/>
            <a:ext cx="5295900" cy="495300"/>
          </a:xfrm>
          <a:prstGeom prst="rect">
            <a:avLst/>
          </a:prstGeom>
        </p:spPr>
      </p:pic>
      <p:pic>
        <p:nvPicPr>
          <p:cNvPr id="9" name="Picture 8" descr="perdita.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0810" y="4622782"/>
            <a:ext cx="4679514" cy="2226356"/>
          </a:xfrm>
          <a:prstGeom prst="rect">
            <a:avLst/>
          </a:prstGeom>
        </p:spPr>
      </p:pic>
      <p:pic>
        <p:nvPicPr>
          <p:cNvPr id="7" name="Picture 6" descr="schomburg.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4400" y="32980"/>
            <a:ext cx="4038600" cy="3242357"/>
          </a:xfrm>
          <a:prstGeom prst="rect">
            <a:avLst/>
          </a:prstGeom>
        </p:spPr>
      </p:pic>
      <p:pic>
        <p:nvPicPr>
          <p:cNvPr id="11" name="Picture 10" descr="wwp.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9373" y="1143000"/>
            <a:ext cx="5993451" cy="3251200"/>
          </a:xfrm>
          <a:prstGeom prst="rect">
            <a:avLst/>
          </a:prstGeom>
        </p:spPr>
      </p:pic>
    </p:spTree>
    <p:extLst>
      <p:ext uri="{BB962C8B-B14F-4D97-AF65-F5344CB8AC3E}">
        <p14:creationId xmlns:p14="http://schemas.microsoft.com/office/powerpoint/2010/main" val="8556526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ebo_search.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76201"/>
            <a:ext cx="5333999" cy="4293904"/>
          </a:xfrm>
          <a:prstGeom prst="rect">
            <a:avLst/>
          </a:prstGeom>
        </p:spPr>
      </p:pic>
      <p:pic>
        <p:nvPicPr>
          <p:cNvPr id="2" name="Picture 1" descr="estc_search.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09600"/>
            <a:ext cx="5093564" cy="4474286"/>
          </a:xfrm>
          <a:prstGeom prst="rect">
            <a:avLst/>
          </a:prstGeom>
        </p:spPr>
      </p:pic>
      <p:pic>
        <p:nvPicPr>
          <p:cNvPr id="3" name="Picture 2" descr="nines_search.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447800"/>
            <a:ext cx="5476221" cy="4648201"/>
          </a:xfrm>
          <a:prstGeom prst="rect">
            <a:avLst/>
          </a:prstGeom>
        </p:spPr>
      </p:pic>
      <p:pic>
        <p:nvPicPr>
          <p:cNvPr id="5" name="Picture 4" descr="google_search.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6335" y="2489367"/>
            <a:ext cx="5867400" cy="4352775"/>
          </a:xfrm>
          <a:prstGeom prst="rect">
            <a:avLst/>
          </a:prstGeom>
        </p:spPr>
      </p:pic>
    </p:spTree>
    <p:extLst>
      <p:ext uri="{BB962C8B-B14F-4D97-AF65-F5344CB8AC3E}">
        <p14:creationId xmlns:p14="http://schemas.microsoft.com/office/powerpoint/2010/main" val="26391915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oolf_worldcat_identitie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10200" cy="3080563"/>
          </a:xfrm>
          <a:prstGeom prst="rect">
            <a:avLst/>
          </a:prstGeom>
        </p:spPr>
      </p:pic>
      <p:pic>
        <p:nvPicPr>
          <p:cNvPr id="7" name="Picture 6" descr="wheatley_worldcat_identities.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685800"/>
            <a:ext cx="5410200" cy="3631741"/>
          </a:xfrm>
          <a:prstGeom prst="rect">
            <a:avLst/>
          </a:prstGeom>
        </p:spPr>
      </p:pic>
      <p:pic>
        <p:nvPicPr>
          <p:cNvPr id="9" name="Picture 8" descr="nolan_worldcat_identities.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819400"/>
            <a:ext cx="5943600" cy="3172852"/>
          </a:xfrm>
          <a:prstGeom prst="rect">
            <a:avLst/>
          </a:prstGeom>
        </p:spPr>
      </p:pic>
    </p:spTree>
    <p:extLst>
      <p:ext uri="{BB962C8B-B14F-4D97-AF65-F5344CB8AC3E}">
        <p14:creationId xmlns:p14="http://schemas.microsoft.com/office/powerpoint/2010/main" val="42779284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000"/>
            <a:ext cx="8610600" cy="4953000"/>
          </a:xfrm>
        </p:spPr>
        <p:txBody>
          <a:bodyPr/>
          <a:lstStyle/>
          <a:p>
            <a:pPr marL="0" indent="0" algn="ctr">
              <a:buNone/>
            </a:pPr>
            <a:r>
              <a:rPr lang="en-US" dirty="0" smtClean="0"/>
              <a:t>ISO/IEC 5218: </a:t>
            </a:r>
          </a:p>
          <a:p>
            <a:pPr marL="0" indent="0" algn="ctr">
              <a:buNone/>
            </a:pPr>
            <a:r>
              <a:rPr lang="en-US" dirty="0" smtClean="0"/>
              <a:t>Codes for the representation of human sexes</a:t>
            </a:r>
          </a:p>
          <a:p>
            <a:pPr marL="0" indent="0" algn="ctr">
              <a:buNone/>
            </a:pPr>
            <a:endParaRPr lang="en-US" dirty="0" smtClean="0"/>
          </a:p>
          <a:p>
            <a:r>
              <a:rPr lang="en-US" dirty="0" smtClean="0"/>
              <a:t>0 </a:t>
            </a:r>
            <a:r>
              <a:rPr lang="en-US" dirty="0"/>
              <a:t>= not </a:t>
            </a:r>
            <a:r>
              <a:rPr lang="en-US" dirty="0" smtClean="0"/>
              <a:t>known</a:t>
            </a:r>
            <a:endParaRPr lang="en-US" dirty="0"/>
          </a:p>
          <a:p>
            <a:r>
              <a:rPr lang="it-IT" dirty="0"/>
              <a:t>1 = </a:t>
            </a:r>
            <a:r>
              <a:rPr lang="it-IT" dirty="0" smtClean="0"/>
              <a:t>male</a:t>
            </a:r>
            <a:endParaRPr lang="it-IT" dirty="0"/>
          </a:p>
          <a:p>
            <a:r>
              <a:rPr lang="da-DK" dirty="0"/>
              <a:t>2 = </a:t>
            </a:r>
            <a:r>
              <a:rPr lang="da-DK" dirty="0" err="1" smtClean="0"/>
              <a:t>female</a:t>
            </a:r>
            <a:endParaRPr lang="da-DK" dirty="0"/>
          </a:p>
          <a:p>
            <a:r>
              <a:rPr lang="da-DK" dirty="0"/>
              <a:t>9 = not </a:t>
            </a:r>
            <a:r>
              <a:rPr lang="da-DK" dirty="0" err="1" smtClean="0"/>
              <a:t>applicable</a:t>
            </a:r>
            <a:endParaRPr lang="en-US" dirty="0"/>
          </a:p>
        </p:txBody>
      </p:sp>
    </p:spTree>
    <p:extLst>
      <p:ext uri="{BB962C8B-B14F-4D97-AF65-F5344CB8AC3E}">
        <p14:creationId xmlns:p14="http://schemas.microsoft.com/office/powerpoint/2010/main" val="19713494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DS_slide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ヒラギノ角ゴ Pro W3" pitchFamily="-65" charset="-128"/>
            <a:cs typeface="ヒラギノ角ゴ Pro W3"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CDS_slides.potx</Template>
  <TotalTime>12013</TotalTime>
  <Words>1158</Words>
  <Application>Microsoft Macintosh PowerPoint</Application>
  <PresentationFormat>On-screen Show (4:3)</PresentationFormat>
  <Paragraphs>58</Paragraphs>
  <Slides>15</Slides>
  <Notes>3</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CDS_slides</vt:lpstr>
      <vt:lpstr>Custom Design</vt:lpstr>
      <vt:lpstr>Building otherwise:  Gender, race, and difference in the digital humanities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 Near, and Distant Reading</dc:title>
  <dc:creator>RB</dc:creator>
  <cp:lastModifiedBy>Julia Flanders</cp:lastModifiedBy>
  <cp:revision>121</cp:revision>
  <dcterms:created xsi:type="dcterms:W3CDTF">2013-10-22T20:46:24Z</dcterms:created>
  <dcterms:modified xsi:type="dcterms:W3CDTF">2016-03-09T19:55:30Z</dcterms:modified>
</cp:coreProperties>
</file>